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 showGuides="1">
      <p:cViewPr varScale="1">
        <p:scale>
          <a:sx n="77" d="100"/>
          <a:sy n="77" d="100"/>
        </p:scale>
        <p:origin x="288" y="5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editar el estilo de subtítulo del patrón</a:t>
            </a:r>
            <a:endParaRPr lang="en-U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ECEA6F-A6F2-4785-BCAE-5FEFA9F146EA}" type="datetimeFigureOut">
              <a:rPr lang="en-US" smtClean="0"/>
              <a:t>8/27/2022</a:t>
            </a:fld>
            <a:endParaRPr lang="en-U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665B95-0BE8-4E3E-9AB1-ED02D97ECCE3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51146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ECEA6F-A6F2-4785-BCAE-5FEFA9F146EA}" type="datetimeFigureOut">
              <a:rPr lang="en-US" smtClean="0"/>
              <a:t>8/27/2022</a:t>
            </a:fld>
            <a:endParaRPr lang="en-U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665B95-0BE8-4E3E-9AB1-ED02D97ECCE3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9624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ECEA6F-A6F2-4785-BCAE-5FEFA9F146EA}" type="datetimeFigureOut">
              <a:rPr lang="en-US" smtClean="0"/>
              <a:t>8/27/2022</a:t>
            </a:fld>
            <a:endParaRPr lang="en-U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665B95-0BE8-4E3E-9AB1-ED02D97ECCE3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04985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ECEA6F-A6F2-4785-BCAE-5FEFA9F146EA}" type="datetimeFigureOut">
              <a:rPr lang="en-US" smtClean="0"/>
              <a:t>8/27/2022</a:t>
            </a:fld>
            <a:endParaRPr lang="en-U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665B95-0BE8-4E3E-9AB1-ED02D97ECCE3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13521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ECEA6F-A6F2-4785-BCAE-5FEFA9F146EA}" type="datetimeFigureOut">
              <a:rPr lang="en-US" smtClean="0"/>
              <a:t>8/27/2022</a:t>
            </a:fld>
            <a:endParaRPr lang="en-U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665B95-0BE8-4E3E-9AB1-ED02D97ECCE3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81429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ECEA6F-A6F2-4785-BCAE-5FEFA9F146EA}" type="datetimeFigureOut">
              <a:rPr lang="en-US" smtClean="0"/>
              <a:t>8/27/2022</a:t>
            </a:fld>
            <a:endParaRPr lang="en-U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665B95-0BE8-4E3E-9AB1-ED02D97ECCE3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01855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ECEA6F-A6F2-4785-BCAE-5FEFA9F146EA}" type="datetimeFigureOut">
              <a:rPr lang="en-US" smtClean="0"/>
              <a:t>8/27/2022</a:t>
            </a:fld>
            <a:endParaRPr lang="en-US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665B95-0BE8-4E3E-9AB1-ED02D97ECCE3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07343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ECEA6F-A6F2-4785-BCAE-5FEFA9F146EA}" type="datetimeFigureOut">
              <a:rPr lang="en-US" smtClean="0"/>
              <a:t>8/27/2022</a:t>
            </a:fld>
            <a:endParaRPr lang="en-U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665B95-0BE8-4E3E-9AB1-ED02D97ECCE3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149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ECEA6F-A6F2-4785-BCAE-5FEFA9F146EA}" type="datetimeFigureOut">
              <a:rPr lang="en-US" smtClean="0"/>
              <a:t>8/27/2022</a:t>
            </a:fld>
            <a:endParaRPr lang="en-US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665B95-0BE8-4E3E-9AB1-ED02D97ECCE3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96008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ECEA6F-A6F2-4785-BCAE-5FEFA9F146EA}" type="datetimeFigureOut">
              <a:rPr lang="en-US" smtClean="0"/>
              <a:t>8/27/2022</a:t>
            </a:fld>
            <a:endParaRPr lang="en-U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665B95-0BE8-4E3E-9AB1-ED02D97ECCE3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87279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ECEA6F-A6F2-4785-BCAE-5FEFA9F146EA}" type="datetimeFigureOut">
              <a:rPr lang="en-US" smtClean="0"/>
              <a:t>8/27/2022</a:t>
            </a:fld>
            <a:endParaRPr lang="en-U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665B95-0BE8-4E3E-9AB1-ED02D97ECCE3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17380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ECEA6F-A6F2-4785-BCAE-5FEFA9F146EA}" type="datetimeFigureOut">
              <a:rPr lang="en-US" smtClean="0"/>
              <a:t>8/27/2022</a:t>
            </a:fld>
            <a:endParaRPr lang="en-U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665B95-0BE8-4E3E-9AB1-ED02D97ECCE3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25294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24575" y="-3242"/>
            <a:ext cx="14570310" cy="9773193"/>
          </a:xfrm>
          <a:prstGeom prst="rect">
            <a:avLst/>
          </a:prstGeom>
        </p:spPr>
      </p:pic>
      <p:sp>
        <p:nvSpPr>
          <p:cNvPr id="5" name="Rectángulo 4"/>
          <p:cNvSpPr/>
          <p:nvPr/>
        </p:nvSpPr>
        <p:spPr>
          <a:xfrm>
            <a:off x="1136469" y="365759"/>
            <a:ext cx="11186159" cy="10772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AR" sz="3200" b="1" dirty="0">
                <a:solidFill>
                  <a:srgbClr val="FFC000"/>
                </a:solidFill>
                <a:latin typeface="Bahnschrift" panose="020B0502040204020203" pitchFamily="34" charset="0"/>
              </a:rPr>
              <a:t>TÓPICOS DE ACTUALIZACIÓN EN CANNABIS </a:t>
            </a:r>
            <a:r>
              <a:rPr lang="es-AR" sz="3200" b="1" dirty="0" smtClean="0">
                <a:solidFill>
                  <a:srgbClr val="FFC000"/>
                </a:solidFill>
                <a:latin typeface="Bahnschrift" panose="020B0502040204020203" pitchFamily="34" charset="0"/>
              </a:rPr>
              <a:t>MEDICINAL</a:t>
            </a:r>
            <a:r>
              <a:rPr lang="es-AR" sz="3200" b="1" dirty="0">
                <a:solidFill>
                  <a:srgbClr val="FFC000"/>
                </a:solidFill>
                <a:latin typeface="Bahnschrift" panose="020B0502040204020203" pitchFamily="34" charset="0"/>
              </a:rPr>
              <a:t>: </a:t>
            </a:r>
            <a:r>
              <a:rPr lang="es-AR" sz="3200" b="1" dirty="0" smtClean="0">
                <a:solidFill>
                  <a:srgbClr val="FFC000"/>
                </a:solidFill>
                <a:latin typeface="Bahnschrift" panose="020B0502040204020203" pitchFamily="34" charset="0"/>
              </a:rPr>
              <a:t>“DESDE </a:t>
            </a:r>
            <a:r>
              <a:rPr lang="es-AR" sz="3200" b="1" dirty="0">
                <a:solidFill>
                  <a:srgbClr val="FFC000"/>
                </a:solidFill>
                <a:latin typeface="Bahnschrift" panose="020B0502040204020203" pitchFamily="34" charset="0"/>
              </a:rPr>
              <a:t>LO MOLECULAR A LA </a:t>
            </a:r>
            <a:r>
              <a:rPr lang="es-AR" sz="3200" b="1" dirty="0" smtClean="0">
                <a:solidFill>
                  <a:srgbClr val="FFC000"/>
                </a:solidFill>
                <a:latin typeface="Bahnschrift" panose="020B0502040204020203" pitchFamily="34" charset="0"/>
              </a:rPr>
              <a:t>CLÍNICA”</a:t>
            </a:r>
            <a:endParaRPr lang="en-US" sz="3200" dirty="0">
              <a:solidFill>
                <a:srgbClr val="FFC000"/>
              </a:solidFill>
              <a:latin typeface="Bahnschrift" panose="020B0502040204020203" pitchFamily="34" charset="0"/>
            </a:endParaRPr>
          </a:p>
        </p:txBody>
      </p:sp>
      <p:sp>
        <p:nvSpPr>
          <p:cNvPr id="6" name="Rectángulo 5"/>
          <p:cNvSpPr/>
          <p:nvPr/>
        </p:nvSpPr>
        <p:spPr>
          <a:xfrm>
            <a:off x="2364377" y="1535051"/>
            <a:ext cx="995825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ts val="0"/>
              </a:spcBef>
            </a:pPr>
            <a:r>
              <a:rPr lang="es-AR" b="1" dirty="0" smtClean="0">
                <a:solidFill>
                  <a:schemeClr val="bg1"/>
                </a:solidFill>
                <a:latin typeface="Bahnschrift" panose="020B0502040204020203" pitchFamily="34" charset="0"/>
              </a:rPr>
              <a:t>Curso aprobado por el </a:t>
            </a:r>
            <a:r>
              <a:rPr lang="es-MX" b="1" dirty="0" smtClean="0">
                <a:solidFill>
                  <a:schemeClr val="bg1"/>
                </a:solidFill>
                <a:latin typeface="Bahnschrift" panose="020B0502040204020203" pitchFamily="34" charset="0"/>
              </a:rPr>
              <a:t>Departamento de Biología, Bioquímica y Farmacia </a:t>
            </a:r>
          </a:p>
          <a:p>
            <a:pPr algn="just">
              <a:spcBef>
                <a:spcPts val="0"/>
              </a:spcBef>
            </a:pPr>
            <a:r>
              <a:rPr lang="es-MX" b="1" dirty="0" smtClean="0">
                <a:solidFill>
                  <a:schemeClr val="bg1"/>
                </a:solidFill>
                <a:latin typeface="Bahnschrift" panose="020B0502040204020203" pitchFamily="34" charset="0"/>
              </a:rPr>
              <a:t>y </a:t>
            </a:r>
            <a:r>
              <a:rPr lang="es-AR" b="1" dirty="0" smtClean="0">
                <a:solidFill>
                  <a:schemeClr val="bg1"/>
                </a:solidFill>
                <a:latin typeface="Bahnschrift" panose="020B0502040204020203" pitchFamily="34" charset="0"/>
              </a:rPr>
              <a:t>la </a:t>
            </a:r>
            <a:r>
              <a:rPr lang="es-MX" b="1" dirty="0" smtClean="0">
                <a:solidFill>
                  <a:schemeClr val="bg1"/>
                </a:solidFill>
                <a:latin typeface="Bahnschrift" panose="020B0502040204020203" pitchFamily="34" charset="0"/>
              </a:rPr>
              <a:t>Secretaría General de Posgrado y Educación Continua </a:t>
            </a:r>
            <a:r>
              <a:rPr lang="es-AR" b="1" dirty="0" smtClean="0">
                <a:solidFill>
                  <a:schemeClr val="bg1"/>
                </a:solidFill>
                <a:latin typeface="Bahnschrift" panose="020B0502040204020203" pitchFamily="34" charset="0"/>
              </a:rPr>
              <a:t>- </a:t>
            </a:r>
            <a:r>
              <a:rPr lang="es-MX" b="1" dirty="0" smtClean="0">
                <a:solidFill>
                  <a:schemeClr val="bg1"/>
                </a:solidFill>
                <a:latin typeface="Bahnschrift" panose="020B0502040204020203" pitchFamily="34" charset="0"/>
              </a:rPr>
              <a:t>Universidad Nacional del Sur.</a:t>
            </a:r>
          </a:p>
        </p:txBody>
      </p:sp>
      <p:sp>
        <p:nvSpPr>
          <p:cNvPr id="7" name="Rectángulo 6"/>
          <p:cNvSpPr/>
          <p:nvPr/>
        </p:nvSpPr>
        <p:spPr>
          <a:xfrm>
            <a:off x="5399314" y="2332799"/>
            <a:ext cx="6096000" cy="707886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spcBef>
                <a:spcPts val="0"/>
              </a:spcBef>
            </a:pPr>
            <a:r>
              <a:rPr lang="es-AR" sz="2000" b="1" dirty="0">
                <a:solidFill>
                  <a:srgbClr val="FFC000"/>
                </a:solidFill>
                <a:latin typeface="Bahnschrift" panose="020B0502040204020203" pitchFamily="34" charset="0"/>
              </a:rPr>
              <a:t>Modalidad: </a:t>
            </a:r>
            <a:r>
              <a:rPr lang="es-AR" sz="2000" dirty="0">
                <a:solidFill>
                  <a:srgbClr val="FFC000"/>
                </a:solidFill>
                <a:latin typeface="Bahnschrift" panose="020B0502040204020203" pitchFamily="34" charset="0"/>
              </a:rPr>
              <a:t>Virtual a través de Continuar UNS</a:t>
            </a:r>
          </a:p>
          <a:p>
            <a:pPr algn="just">
              <a:spcBef>
                <a:spcPts val="0"/>
              </a:spcBef>
            </a:pPr>
            <a:r>
              <a:rPr lang="es-AR" sz="2000" b="1" dirty="0">
                <a:solidFill>
                  <a:srgbClr val="FFC000"/>
                </a:solidFill>
                <a:latin typeface="Bahnschrift" panose="020B0502040204020203" pitchFamily="34" charset="0"/>
              </a:rPr>
              <a:t>Duración: </a:t>
            </a:r>
            <a:r>
              <a:rPr lang="es-AR" sz="2000" dirty="0">
                <a:solidFill>
                  <a:srgbClr val="FFC000"/>
                </a:solidFill>
                <a:latin typeface="Bahnschrift" panose="020B0502040204020203" pitchFamily="34" charset="0"/>
              </a:rPr>
              <a:t>4/10 – 30/12 (70 hs)</a:t>
            </a:r>
          </a:p>
        </p:txBody>
      </p:sp>
      <p:sp>
        <p:nvSpPr>
          <p:cNvPr id="8" name="Rectángulo 7"/>
          <p:cNvSpPr/>
          <p:nvPr/>
        </p:nvSpPr>
        <p:spPr>
          <a:xfrm>
            <a:off x="5140844" y="3186548"/>
            <a:ext cx="6815226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ts val="0"/>
              </a:spcBef>
            </a:pPr>
            <a:r>
              <a:rPr lang="es-AR" b="1" u="sng" dirty="0">
                <a:solidFill>
                  <a:schemeClr val="bg1"/>
                </a:solidFill>
                <a:latin typeface="Bahnschrift" panose="020B0502040204020203" pitchFamily="34" charset="0"/>
              </a:rPr>
              <a:t>RESPONSABLES</a:t>
            </a:r>
            <a:r>
              <a:rPr lang="es-AR" b="1" dirty="0">
                <a:solidFill>
                  <a:schemeClr val="bg1"/>
                </a:solidFill>
                <a:latin typeface="Bahnschrift" panose="020B0502040204020203" pitchFamily="34" charset="0"/>
              </a:rPr>
              <a:t>: </a:t>
            </a:r>
            <a:r>
              <a:rPr lang="es-AR" b="1" dirty="0" smtClean="0">
                <a:solidFill>
                  <a:schemeClr val="bg1"/>
                </a:solidFill>
                <a:latin typeface="Bahnschrift" panose="020B0502040204020203" pitchFamily="34" charset="0"/>
              </a:rPr>
              <a:t>P</a:t>
            </a:r>
            <a:r>
              <a:rPr lang="es-AR" dirty="0" smtClean="0">
                <a:solidFill>
                  <a:schemeClr val="bg1"/>
                </a:solidFill>
                <a:latin typeface="Bahnschrift" panose="020B0502040204020203" pitchFamily="34" charset="0"/>
              </a:rPr>
              <a:t>rof</a:t>
            </a:r>
            <a:r>
              <a:rPr lang="es-AR" dirty="0">
                <a:solidFill>
                  <a:schemeClr val="bg1"/>
                </a:solidFill>
                <a:latin typeface="Bahnschrift" panose="020B0502040204020203" pitchFamily="34" charset="0"/>
              </a:rPr>
              <a:t>. Dra. Susana </a:t>
            </a:r>
            <a:r>
              <a:rPr lang="es-AR" dirty="0" err="1">
                <a:solidFill>
                  <a:schemeClr val="bg1"/>
                </a:solidFill>
                <a:latin typeface="Bahnschrift" panose="020B0502040204020203" pitchFamily="34" charset="0"/>
              </a:rPr>
              <a:t>Pasquaré</a:t>
            </a:r>
            <a:r>
              <a:rPr lang="es-AR" dirty="0">
                <a:solidFill>
                  <a:schemeClr val="bg1"/>
                </a:solidFill>
                <a:latin typeface="Bahnschrift" panose="020B0502040204020203" pitchFamily="34" charset="0"/>
              </a:rPr>
              <a:t>, Médica Marisol Bocetti</a:t>
            </a:r>
          </a:p>
          <a:p>
            <a:pPr algn="just">
              <a:spcBef>
                <a:spcPts val="0"/>
              </a:spcBef>
            </a:pPr>
            <a:endParaRPr lang="es-AR" b="1" u="sng" dirty="0" smtClean="0">
              <a:solidFill>
                <a:schemeClr val="bg1"/>
              </a:solidFill>
              <a:latin typeface="Bahnschrift" panose="020B0502040204020203" pitchFamily="34" charset="0"/>
            </a:endParaRPr>
          </a:p>
          <a:p>
            <a:pPr algn="just">
              <a:spcBef>
                <a:spcPts val="0"/>
              </a:spcBef>
            </a:pPr>
            <a:r>
              <a:rPr lang="es-AR" b="1" u="sng" dirty="0" smtClean="0">
                <a:solidFill>
                  <a:schemeClr val="bg1"/>
                </a:solidFill>
                <a:latin typeface="Bahnschrift" panose="020B0502040204020203" pitchFamily="34" charset="0"/>
              </a:rPr>
              <a:t>COLABORADORES</a:t>
            </a:r>
            <a:r>
              <a:rPr lang="es-AR" b="1" dirty="0">
                <a:solidFill>
                  <a:schemeClr val="bg1"/>
                </a:solidFill>
                <a:latin typeface="Bahnschrift" panose="020B0502040204020203" pitchFamily="34" charset="0"/>
              </a:rPr>
              <a:t>: </a:t>
            </a:r>
            <a:r>
              <a:rPr lang="es-AR" dirty="0">
                <a:solidFill>
                  <a:schemeClr val="bg1"/>
                </a:solidFill>
                <a:latin typeface="Bahnschrift" panose="020B0502040204020203" pitchFamily="34" charset="0"/>
              </a:rPr>
              <a:t>Dra. Ana Pascual, </a:t>
            </a:r>
            <a:r>
              <a:rPr lang="es-AR" dirty="0" err="1">
                <a:solidFill>
                  <a:schemeClr val="bg1"/>
                </a:solidFill>
                <a:latin typeface="Bahnschrift" panose="020B0502040204020203" pitchFamily="34" charset="0"/>
              </a:rPr>
              <a:t>Bqco</a:t>
            </a:r>
            <a:r>
              <a:rPr lang="es-AR" dirty="0">
                <a:solidFill>
                  <a:schemeClr val="bg1"/>
                </a:solidFill>
                <a:latin typeface="Bahnschrift" panose="020B0502040204020203" pitchFamily="34" charset="0"/>
              </a:rPr>
              <a:t>. Pablo Milano, Dra. Virginia </a:t>
            </a:r>
            <a:r>
              <a:rPr lang="es-AR" dirty="0" err="1">
                <a:solidFill>
                  <a:schemeClr val="bg1"/>
                </a:solidFill>
                <a:latin typeface="Bahnschrift" panose="020B0502040204020203" pitchFamily="34" charset="0"/>
              </a:rPr>
              <a:t>Gaveglio</a:t>
            </a:r>
            <a:r>
              <a:rPr lang="es-AR" dirty="0">
                <a:solidFill>
                  <a:schemeClr val="bg1"/>
                </a:solidFill>
                <a:latin typeface="Bahnschrift" panose="020B0502040204020203" pitchFamily="34" charset="0"/>
              </a:rPr>
              <a:t>, Lic. Ezequiel García </a:t>
            </a:r>
            <a:r>
              <a:rPr lang="es-AR" dirty="0" err="1">
                <a:solidFill>
                  <a:schemeClr val="bg1"/>
                </a:solidFill>
                <a:latin typeface="Bahnschrift" panose="020B0502040204020203" pitchFamily="34" charset="0"/>
              </a:rPr>
              <a:t>Pasquaré</a:t>
            </a:r>
            <a:r>
              <a:rPr lang="es-AR" dirty="0">
                <a:solidFill>
                  <a:schemeClr val="bg1"/>
                </a:solidFill>
                <a:latin typeface="Bahnschrift" panose="020B0502040204020203" pitchFamily="34" charset="0"/>
              </a:rPr>
              <a:t>, Abg. Martín Garmendia, Prof. Karina </a:t>
            </a:r>
            <a:r>
              <a:rPr lang="es-AR" dirty="0" err="1">
                <a:solidFill>
                  <a:schemeClr val="bg1"/>
                </a:solidFill>
                <a:latin typeface="Bahnschrift" panose="020B0502040204020203" pitchFamily="34" charset="0"/>
              </a:rPr>
              <a:t>Romanelli</a:t>
            </a:r>
            <a:endParaRPr lang="es-AR" dirty="0">
              <a:solidFill>
                <a:schemeClr val="bg1"/>
              </a:solidFill>
              <a:latin typeface="Bahnschrift" panose="020B0502040204020203" pitchFamily="34" charset="0"/>
            </a:endParaRPr>
          </a:p>
          <a:p>
            <a:pPr algn="just">
              <a:spcBef>
                <a:spcPts val="0"/>
              </a:spcBef>
            </a:pPr>
            <a:endParaRPr lang="es-MX" i="1" dirty="0">
              <a:latin typeface="Bahnschrift" panose="020B0502040204020203" pitchFamily="34" charset="0"/>
            </a:endParaRPr>
          </a:p>
        </p:txBody>
      </p:sp>
      <p:grpSp>
        <p:nvGrpSpPr>
          <p:cNvPr id="13" name="Grupo 12"/>
          <p:cNvGrpSpPr/>
          <p:nvPr/>
        </p:nvGrpSpPr>
        <p:grpSpPr>
          <a:xfrm>
            <a:off x="5465072" y="5787001"/>
            <a:ext cx="6678430" cy="1102611"/>
            <a:chOff x="5465072" y="5787001"/>
            <a:chExt cx="6678430" cy="1102611"/>
          </a:xfrm>
        </p:grpSpPr>
        <p:pic>
          <p:nvPicPr>
            <p:cNvPr id="9" name="Imagen 8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465072" y="5787003"/>
              <a:ext cx="1695226" cy="1102609"/>
            </a:xfrm>
            <a:prstGeom prst="rect">
              <a:avLst/>
            </a:prstGeom>
          </p:spPr>
        </p:pic>
        <p:pic>
          <p:nvPicPr>
            <p:cNvPr id="11" name="Imagen 10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9766940" y="5787002"/>
              <a:ext cx="1330347" cy="1102609"/>
            </a:xfrm>
            <a:prstGeom prst="rect">
              <a:avLst/>
            </a:prstGeom>
          </p:spPr>
        </p:pic>
        <p:pic>
          <p:nvPicPr>
            <p:cNvPr id="10" name="Imagen 9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7127687" y="5787003"/>
              <a:ext cx="2639253" cy="1089781"/>
            </a:xfrm>
            <a:prstGeom prst="rect">
              <a:avLst/>
            </a:prstGeom>
            <a:solidFill>
              <a:schemeClr val="bg2">
                <a:lumMod val="50000"/>
              </a:schemeClr>
            </a:solidFill>
          </p:spPr>
        </p:pic>
        <p:pic>
          <p:nvPicPr>
            <p:cNvPr id="12" name="Imagen 11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11097287" y="5787001"/>
              <a:ext cx="1046215" cy="1089780"/>
            </a:xfrm>
            <a:prstGeom prst="rect">
              <a:avLst/>
            </a:prstGeom>
          </p:spPr>
        </p:pic>
      </p:grpSp>
      <p:sp>
        <p:nvSpPr>
          <p:cNvPr id="14" name="CuadroTexto 13"/>
          <p:cNvSpPr txBox="1"/>
          <p:nvPr/>
        </p:nvSpPr>
        <p:spPr>
          <a:xfrm>
            <a:off x="8054788" y="5257800"/>
            <a:ext cx="457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5" name="Rectángulo 14"/>
          <p:cNvSpPr/>
          <p:nvPr/>
        </p:nvSpPr>
        <p:spPr>
          <a:xfrm>
            <a:off x="6383988" y="4996097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spcBef>
                <a:spcPts val="0"/>
              </a:spcBef>
            </a:pPr>
            <a:r>
              <a:rPr lang="es-AR" b="1" i="1" dirty="0">
                <a:solidFill>
                  <a:srgbClr val="FFC000"/>
                </a:solidFill>
                <a:latin typeface="Bahnschrift" panose="020B0502040204020203" pitchFamily="34" charset="0"/>
              </a:rPr>
              <a:t>Arancel: </a:t>
            </a:r>
            <a:r>
              <a:rPr lang="es-AR" i="1" dirty="0">
                <a:solidFill>
                  <a:srgbClr val="FFC000"/>
                </a:solidFill>
                <a:latin typeface="Bahnschrift" panose="020B0502040204020203" pitchFamily="34" charset="0"/>
              </a:rPr>
              <a:t>$10.000 (argentinos)/500 U$D (extranjeros)</a:t>
            </a:r>
          </a:p>
          <a:p>
            <a:pPr algn="just">
              <a:spcBef>
                <a:spcPts val="0"/>
              </a:spcBef>
            </a:pPr>
            <a:r>
              <a:rPr lang="es-AR" b="1" i="1" dirty="0">
                <a:solidFill>
                  <a:srgbClr val="FFC000"/>
                </a:solidFill>
                <a:latin typeface="Bahnschrift" panose="020B0502040204020203" pitchFamily="34" charset="0"/>
              </a:rPr>
              <a:t>Consultas/Pre-inscripción: </a:t>
            </a:r>
            <a:r>
              <a:rPr lang="es-AR" i="1" dirty="0">
                <a:solidFill>
                  <a:srgbClr val="FFC000"/>
                </a:solidFill>
                <a:latin typeface="Bahnschrift" panose="020B0502040204020203" pitchFamily="34" charset="0"/>
              </a:rPr>
              <a:t>pasquare@criba.edu.ar</a:t>
            </a:r>
          </a:p>
        </p:txBody>
      </p:sp>
    </p:spTree>
    <p:extLst>
      <p:ext uri="{BB962C8B-B14F-4D97-AF65-F5344CB8AC3E}">
        <p14:creationId xmlns:p14="http://schemas.microsoft.com/office/powerpoint/2010/main" val="42635780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</TotalTime>
  <Words>117</Words>
  <Application>Microsoft Office PowerPoint</Application>
  <PresentationFormat>Panorámica</PresentationFormat>
  <Paragraphs>10</Paragraphs>
  <Slides>1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6" baseType="lpstr">
      <vt:lpstr>Arial</vt:lpstr>
      <vt:lpstr>Bahnschrift</vt:lpstr>
      <vt:lpstr>Calibri</vt:lpstr>
      <vt:lpstr>Calibri Light</vt:lpstr>
      <vt:lpstr>Tema de Office</vt:lpstr>
      <vt:lpstr>Presentación de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Usuario</dc:creator>
  <cp:lastModifiedBy>Cuenta Microsoft</cp:lastModifiedBy>
  <cp:revision>5</cp:revision>
  <dcterms:created xsi:type="dcterms:W3CDTF">2022-08-27T13:54:05Z</dcterms:created>
  <dcterms:modified xsi:type="dcterms:W3CDTF">2022-08-27T14:18:07Z</dcterms:modified>
</cp:coreProperties>
</file>