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414" y="1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3FF17-5265-418E-83F3-052F1C230599}" type="datetimeFigureOut">
              <a:rPr lang="es-AR" smtClean="0"/>
              <a:pPr/>
              <a:t>05/03/2015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48B6E-3175-4565-9037-92DBD0F1847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48B6E-3175-4565-9037-92DBD0F1847B}" type="slidenum">
              <a:rPr lang="es-AR" smtClean="0"/>
              <a:pPr/>
              <a:t>1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D453-8090-4C46-9A55-1B5EDC311F54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AC1F-FB72-475E-9A38-3BFB5E840911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C475-701D-4613-99FB-9FC646ACB1F5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63BA-EBD0-45BA-88D0-33AD3385492A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4160-2ADE-4332-9B8B-061F83948679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5FE58-AFDB-4E27-A6BA-728CDF2FD9DA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B7A7-5F02-4492-80E2-FDB995DC8BCC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4AAB-E387-4D22-A4BA-6EAC0F07B5D7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354B8-F5E5-4DDD-B1FA-181937C8D0D2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C697-D889-4550-A6E3-90205D90B0F6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25D0-1ADC-4D0E-B12B-37C9EC4B699F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773E2-6FE0-40C5-9DE6-98D497F1045F}" type="datetime1">
              <a:rPr lang="es-AR" smtClean="0"/>
              <a:pPr/>
              <a:t>05/03/2015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0254A-245E-48CA-89AE-10881CD72CE6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cholarships-bourses.gc.ca/scholarships-bourses/can/institutions/elap-pfla.aspx?lang=e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membrete subsecretaria con f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0"/>
            <a:ext cx="6500826" cy="785794"/>
          </a:xfrm>
          <a:prstGeom prst="rect">
            <a:avLst/>
          </a:prstGeom>
        </p:spPr>
      </p:pic>
      <p:pic>
        <p:nvPicPr>
          <p:cNvPr id="20" name="19 Imagen" descr="fondo canada el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4"/>
            <a:ext cx="8830966" cy="528641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857232"/>
            <a:ext cx="9144000" cy="576064"/>
          </a:xfrm>
        </p:spPr>
        <p:txBody>
          <a:bodyPr>
            <a:noAutofit/>
          </a:bodyPr>
          <a:lstStyle/>
          <a:p>
            <a:pPr algn="l"/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>                                  Convocatoria </a:t>
            </a:r>
            <a:r>
              <a:rPr lang="es-AR" sz="1700" b="1" spc="200" dirty="0">
                <a:ln>
                  <a:solidFill>
                    <a:srgbClr val="FF0000"/>
                  </a:solidFill>
                </a:ln>
              </a:rPr>
              <a:t>Becas ELAP </a:t>
            </a:r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/>
            </a:r>
            <a:b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</a:br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>                      (</a:t>
            </a:r>
            <a:r>
              <a:rPr lang="es-AR" sz="1700" b="1" spc="200" dirty="0" err="1">
                <a:ln>
                  <a:solidFill>
                    <a:srgbClr val="FF0000"/>
                  </a:solidFill>
                </a:ln>
              </a:rPr>
              <a:t>Emerging</a:t>
            </a:r>
            <a:r>
              <a:rPr lang="es-AR" sz="1700" b="1" spc="200" dirty="0">
                <a:ln>
                  <a:solidFill>
                    <a:srgbClr val="FF0000"/>
                  </a:solidFill>
                </a:ln>
              </a:rPr>
              <a:t> </a:t>
            </a:r>
            <a:r>
              <a:rPr lang="es-AR" sz="1700" b="1" spc="200" dirty="0" err="1">
                <a:ln>
                  <a:solidFill>
                    <a:srgbClr val="FF0000"/>
                  </a:solidFill>
                </a:ln>
              </a:rPr>
              <a:t>Leaders</a:t>
            </a:r>
            <a:r>
              <a:rPr lang="es-AR" sz="1700" b="1" spc="200" dirty="0">
                <a:ln>
                  <a:solidFill>
                    <a:srgbClr val="FF0000"/>
                  </a:solidFill>
                </a:ln>
              </a:rPr>
              <a:t> in </a:t>
            </a:r>
            <a:r>
              <a:rPr lang="es-AR" sz="1700" b="1" spc="200" dirty="0" err="1">
                <a:ln>
                  <a:solidFill>
                    <a:srgbClr val="FF0000"/>
                  </a:solidFill>
                </a:ln>
              </a:rPr>
              <a:t>the</a:t>
            </a:r>
            <a:r>
              <a:rPr lang="es-AR" sz="1700" b="1" spc="200" dirty="0">
                <a:ln>
                  <a:solidFill>
                    <a:srgbClr val="FF0000"/>
                  </a:solidFill>
                </a:ln>
              </a:rPr>
              <a:t> </a:t>
            </a:r>
            <a:r>
              <a:rPr lang="es-AR" sz="1700" b="1" spc="200" dirty="0" err="1" smtClean="0">
                <a:ln>
                  <a:solidFill>
                    <a:srgbClr val="FF0000"/>
                  </a:solidFill>
                </a:ln>
              </a:rPr>
              <a:t>Americas</a:t>
            </a:r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> </a:t>
            </a:r>
            <a:r>
              <a:rPr lang="es-AR" sz="1700" b="1" spc="200" dirty="0" err="1" smtClean="0">
                <a:ln>
                  <a:solidFill>
                    <a:srgbClr val="FF0000"/>
                  </a:solidFill>
                </a:ln>
              </a:rPr>
              <a:t>Program</a:t>
            </a:r>
            <a:r>
              <a:rPr lang="es-AR" sz="1700" b="1" spc="200" dirty="0">
                <a:ln>
                  <a:solidFill>
                    <a:srgbClr val="FF0000"/>
                  </a:solidFill>
                </a:ln>
              </a:rPr>
              <a:t>) </a:t>
            </a:r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/>
            </a:r>
            <a:b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</a:br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>                                   del </a:t>
            </a:r>
            <a:r>
              <a:rPr lang="es-AR" sz="1700" b="1" spc="200" dirty="0">
                <a:ln>
                  <a:solidFill>
                    <a:srgbClr val="FF0000"/>
                  </a:solidFill>
                </a:ln>
              </a:rPr>
              <a:t>Gobierno de </a:t>
            </a:r>
            <a:r>
              <a:rPr lang="es-AR" sz="1700" b="1" spc="200" dirty="0" smtClean="0">
                <a:ln>
                  <a:solidFill>
                    <a:srgbClr val="FF0000"/>
                  </a:solidFill>
                </a:ln>
              </a:rPr>
              <a:t>Canadá</a:t>
            </a:r>
            <a:endParaRPr lang="es-AR" sz="1700" spc="2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8106" y="1500174"/>
            <a:ext cx="9035894" cy="723500"/>
          </a:xfrm>
        </p:spPr>
        <p:txBody>
          <a:bodyPr>
            <a:noAutofit/>
          </a:bodyPr>
          <a:lstStyle/>
          <a:p>
            <a:r>
              <a:rPr lang="es-AR" sz="1800" b="1" dirty="0" smtClean="0">
                <a:solidFill>
                  <a:schemeClr val="tx1"/>
                </a:solidFill>
              </a:rPr>
              <a:t>Oportunidades </a:t>
            </a:r>
            <a:r>
              <a:rPr lang="es-AR" sz="1800" b="1" dirty="0">
                <a:solidFill>
                  <a:schemeClr val="tx1"/>
                </a:solidFill>
              </a:rPr>
              <a:t>para cursar estudios o investigar </a:t>
            </a:r>
            <a:r>
              <a:rPr lang="es-AR" sz="1800" b="1" dirty="0" smtClean="0">
                <a:solidFill>
                  <a:schemeClr val="tx1"/>
                </a:solidFill>
              </a:rPr>
              <a:t>a </a:t>
            </a:r>
            <a:r>
              <a:rPr lang="es-AR" sz="1800" b="1" dirty="0">
                <a:solidFill>
                  <a:schemeClr val="tx1"/>
                </a:solidFill>
              </a:rPr>
              <a:t>nivel de grado </a:t>
            </a:r>
            <a:r>
              <a:rPr lang="es-AR" sz="1800" b="1" dirty="0" smtClean="0">
                <a:solidFill>
                  <a:schemeClr val="tx1"/>
                </a:solidFill>
              </a:rPr>
              <a:t>o posgrado</a:t>
            </a:r>
          </a:p>
          <a:p>
            <a:endParaRPr lang="es-ES" sz="1800" b="1" dirty="0" smtClean="0">
              <a:solidFill>
                <a:schemeClr val="tx1"/>
              </a:solidFill>
            </a:endParaRPr>
          </a:p>
          <a:p>
            <a:r>
              <a:rPr lang="es-ES" sz="1800" b="1" dirty="0" smtClean="0">
                <a:solidFill>
                  <a:schemeClr val="tx1"/>
                </a:solidFill>
              </a:rPr>
              <a:t>Universidades </a:t>
            </a:r>
            <a:r>
              <a:rPr lang="es-ES" sz="1800" b="1" dirty="0" smtClean="0">
                <a:solidFill>
                  <a:schemeClr val="tx1"/>
                </a:solidFill>
              </a:rPr>
              <a:t>socias de la UNS que participan:</a:t>
            </a:r>
            <a:endParaRPr lang="es-AR" sz="1800" b="1" dirty="0" smtClean="0">
              <a:solidFill>
                <a:schemeClr val="tx1"/>
              </a:solidFill>
            </a:endParaRPr>
          </a:p>
          <a:p>
            <a:r>
              <a:rPr lang="es-AR" sz="1800" b="1" dirty="0"/>
              <a:t> </a:t>
            </a:r>
            <a:endParaRPr lang="es-AR" sz="1800" dirty="0"/>
          </a:p>
          <a:p>
            <a:endParaRPr lang="es-AR" sz="1800" b="1" dirty="0" smtClean="0">
              <a:solidFill>
                <a:schemeClr val="tx1"/>
              </a:solidFill>
            </a:endParaRPr>
          </a:p>
          <a:p>
            <a:r>
              <a:rPr lang="es-AR" sz="1800" b="1" dirty="0"/>
              <a:t> </a:t>
            </a:r>
            <a:endParaRPr lang="es-AR" sz="1800" dirty="0"/>
          </a:p>
          <a:p>
            <a:endParaRPr lang="es-AR" sz="1800" dirty="0" smtClean="0"/>
          </a:p>
          <a:p>
            <a:endParaRPr lang="es-AR" sz="1800" dirty="0"/>
          </a:p>
          <a:p>
            <a:endParaRPr lang="es-AR" sz="1800" dirty="0" smtClean="0"/>
          </a:p>
          <a:p>
            <a:r>
              <a:rPr lang="es-AR" sz="1800" dirty="0"/>
              <a:t> </a:t>
            </a:r>
            <a:r>
              <a:rPr lang="es-AR" sz="1800" dirty="0" smtClean="0"/>
              <a:t>-</a:t>
            </a:r>
            <a:endParaRPr lang="es-AR" sz="1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14282" y="3929066"/>
            <a:ext cx="421196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b="1" dirty="0" smtClean="0">
                <a:solidFill>
                  <a:schemeClr val="tx1"/>
                </a:solidFill>
              </a:rPr>
              <a:t>Requisitos :</a:t>
            </a:r>
          </a:p>
          <a:p>
            <a:pPr lvl="0">
              <a:buFont typeface="Arial" pitchFamily="34" charset="0"/>
              <a:buChar char="•"/>
            </a:pPr>
            <a:r>
              <a:rPr lang="es-AR" sz="1300" b="1" dirty="0" smtClean="0">
                <a:solidFill>
                  <a:schemeClr val="tx1"/>
                </a:solidFill>
              </a:rPr>
              <a:t>Promedio superior a 7</a:t>
            </a:r>
          </a:p>
          <a:p>
            <a:pPr lvl="0">
              <a:buFont typeface="Arial" pitchFamily="34" charset="0"/>
              <a:buChar char="•"/>
            </a:pPr>
            <a:r>
              <a:rPr lang="es-AR" sz="1300" b="1" dirty="0" smtClean="0">
                <a:solidFill>
                  <a:schemeClr val="tx1"/>
                </a:solidFill>
              </a:rPr>
              <a:t>Ser alumno regular de alguna carrera de grado de la UNS o ser estudiante de posgrado</a:t>
            </a:r>
          </a:p>
          <a:p>
            <a:pPr lvl="0">
              <a:buFont typeface="Arial" pitchFamily="34" charset="0"/>
              <a:buChar char="•"/>
            </a:pPr>
            <a:r>
              <a:rPr lang="es-AR" sz="1300" b="1" dirty="0" smtClean="0">
                <a:solidFill>
                  <a:schemeClr val="tx1"/>
                </a:solidFill>
              </a:rPr>
              <a:t>Tener como mínimo el 60% de las materias aprobadas</a:t>
            </a:r>
          </a:p>
          <a:p>
            <a:pPr>
              <a:buFont typeface="Arial" pitchFamily="34" charset="0"/>
              <a:buChar char="•"/>
            </a:pPr>
            <a:r>
              <a:rPr lang="es-AR" sz="1300" b="1" dirty="0" smtClean="0">
                <a:solidFill>
                  <a:schemeClr val="tx1"/>
                </a:solidFill>
              </a:rPr>
              <a:t>Excelente conocimiento del idioma </a:t>
            </a:r>
            <a:r>
              <a:rPr lang="es-AR" sz="1300" b="1" dirty="0" smtClean="0"/>
              <a:t>de enseñanza en </a:t>
            </a:r>
            <a:r>
              <a:rPr lang="es-AR" sz="1300" b="1" dirty="0" smtClean="0">
                <a:solidFill>
                  <a:schemeClr val="tx1"/>
                </a:solidFill>
              </a:rPr>
              <a:t>la universidad que selecciona y certificado oficial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79512" y="557214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¡¡¡IMPORTANTE!!! </a:t>
            </a:r>
          </a:p>
          <a:p>
            <a:pPr algn="ctr"/>
            <a:r>
              <a:rPr lang="es-AR" sz="2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Las postulaciones se realizan en forma personal ante la institución seleccionada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6668" y="6202940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Consultas  a: convenios.internacionales@uns.edu.ar 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42908" y="5357826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00" b="1" dirty="0" smtClean="0">
                <a:solidFill>
                  <a:schemeClr val="tx1"/>
                </a:solidFill>
              </a:rPr>
              <a:t>Información completa: </a:t>
            </a:r>
            <a:r>
              <a:rPr lang="es-AR" sz="1300" b="1" dirty="0" smtClean="0"/>
              <a:t> </a:t>
            </a:r>
            <a:r>
              <a:rPr lang="es-AR" sz="1300" b="1" dirty="0" smtClean="0">
                <a:hlinkClick r:id="rId5"/>
              </a:rPr>
              <a:t>http://www.scholarships-bourses.gc.ca/scholarships-bourses/can/institutions/elap-pfla.aspx?lang=eng</a:t>
            </a:r>
            <a:endParaRPr lang="es-AR" sz="1300" b="1" dirty="0" smtClean="0"/>
          </a:p>
          <a:p>
            <a:endParaRPr lang="es-AR" sz="1300" b="1" u="sng" dirty="0" smtClean="0">
              <a:solidFill>
                <a:schemeClr val="tx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500562" y="4071942"/>
            <a:ext cx="42839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300" b="1" dirty="0" smtClean="0">
                <a:solidFill>
                  <a:schemeClr val="tx1"/>
                </a:solidFill>
              </a:rPr>
              <a:t>Monto de la beca: </a:t>
            </a:r>
          </a:p>
          <a:p>
            <a:pPr algn="r">
              <a:buFont typeface="Arial" pitchFamily="34" charset="0"/>
              <a:buChar char="•"/>
            </a:pPr>
            <a:r>
              <a:rPr lang="es-AR" sz="1300" b="1" dirty="0" smtClean="0">
                <a:solidFill>
                  <a:schemeClr val="tx1"/>
                </a:solidFill>
              </a:rPr>
              <a:t>   $7,200 CAN para estudiantes de grado o posgrado por cuatro meses y hasta un año académico de estudio o investigación</a:t>
            </a:r>
          </a:p>
          <a:p>
            <a:pPr algn="r">
              <a:buFont typeface="Arial" pitchFamily="34" charset="0"/>
              <a:buChar char="•"/>
            </a:pPr>
            <a:r>
              <a:rPr lang="es-AR" sz="1300" b="1" dirty="0" smtClean="0">
                <a:solidFill>
                  <a:schemeClr val="tx1"/>
                </a:solidFill>
              </a:rPr>
              <a:t>   $9,700 CAN para estudiantes de posgrado por cinco o seis meses de estudio o investigación.</a:t>
            </a: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1000100" y="2428868"/>
            <a:ext cx="6786610" cy="18573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GB" sz="11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University of Ottawa (</a:t>
            </a:r>
            <a:r>
              <a:rPr kumimoji="0" lang="en-GB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estudios</a:t>
            </a:r>
            <a:r>
              <a:rPr kumimoji="0" lang="en-GB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en </a:t>
            </a:r>
            <a:r>
              <a:rPr kumimoji="0" lang="en-GB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inglés</a:t>
            </a:r>
            <a:r>
              <a:rPr kumimoji="0" lang="en-GB" b="1" i="0" u="none" strike="noStrike" cap="none" normalizeH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y en </a:t>
            </a:r>
            <a:r>
              <a:rPr kumimoji="0" lang="en-GB" b="1" i="0" u="none" strike="noStrike" cap="none" normalizeH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francés</a:t>
            </a:r>
            <a:r>
              <a:rPr kumimoji="0" lang="en-GB" b="1" i="0" u="none" strike="noStrike" cap="none" normalizeH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 </a:t>
            </a:r>
            <a:r>
              <a:rPr kumimoji="0" lang="en-GB" b="1" i="0" u="none" strike="noStrike" cap="none" normalizeH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hasta</a:t>
            </a:r>
            <a:r>
              <a:rPr kumimoji="0" lang="en-GB" b="1" i="0" u="none" strike="noStrike" cap="none" normalizeH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el 15/3</a:t>
            </a:r>
            <a:endParaRPr kumimoji="0" lang="en-GB" b="1" i="0" u="none" strike="noStrike" cap="none" normalizeH="0" baseline="0" dirty="0" smtClean="0"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Université</a:t>
            </a:r>
            <a:r>
              <a:rPr kumimoji="0" lang="en-GB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du Québec à Montréal (</a:t>
            </a:r>
            <a:r>
              <a:rPr kumimoji="0" lang="en-GB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estudios</a:t>
            </a:r>
            <a:r>
              <a:rPr kumimoji="0" lang="en-GB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en </a:t>
            </a:r>
            <a:r>
              <a:rPr kumimoji="0" lang="en-GB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francés</a:t>
            </a:r>
            <a:r>
              <a:rPr kumimoji="0" lang="en-GB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  </a:t>
            </a:r>
            <a:r>
              <a:rPr kumimoji="0" lang="en-GB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hasta</a:t>
            </a:r>
            <a:r>
              <a:rPr kumimoji="0" lang="en-GB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el 2/4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AR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Université</a:t>
            </a:r>
            <a:r>
              <a:rPr kumimoji="0" lang="es-AR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du </a:t>
            </a:r>
            <a:r>
              <a:rPr kumimoji="0" lang="es-AR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Québec</a:t>
            </a:r>
            <a:r>
              <a:rPr kumimoji="0" lang="es-AR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à </a:t>
            </a:r>
            <a:r>
              <a:rPr kumimoji="0" lang="es-AR" b="1" i="0" u="none" strike="noStrike" cap="none" normalizeH="0" baseline="0" dirty="0" err="1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Rimouski</a:t>
            </a:r>
            <a:r>
              <a:rPr kumimoji="0" lang="es-AR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(</a:t>
            </a:r>
            <a:r>
              <a:rPr lang="en-GB" b="1" dirty="0" err="1" smtClean="0">
                <a:latin typeface="Calibri" pitchFamily="34" charset="0"/>
                <a:cs typeface="Arial" pitchFamily="34" charset="0"/>
              </a:rPr>
              <a:t>estudios</a:t>
            </a:r>
            <a:r>
              <a:rPr lang="en-GB" b="1" dirty="0" smtClean="0">
                <a:latin typeface="Calibri" pitchFamily="34" charset="0"/>
                <a:cs typeface="Arial" pitchFamily="34" charset="0"/>
              </a:rPr>
              <a:t> en </a:t>
            </a:r>
            <a:r>
              <a:rPr kumimoji="0" lang="es-AR" b="1" i="0" u="none" strike="noStrike" cap="none" normalizeH="0" baseline="0" dirty="0" smtClean="0"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francés) hasta el 12/4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s-AR" sz="11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s-AR" sz="1100" b="1" i="0" u="none" strike="noStrike" cap="none" normalizeH="0" baseline="0" dirty="0" smtClean="0"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137</Words>
  <Application>Microsoft Office PowerPoint</Application>
  <PresentationFormat>Presentación en pantalla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                                Convocatoria Becas ELAP                        (Emerging Leaders in the Americas Program)                                     del Gobierno de Canadá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Convocatoria Becas ELAP (Emerging Leaders in the Americas Program) del Gobierno de Canadá</dc:title>
  <dc:creator>Alejandra</dc:creator>
  <cp:lastModifiedBy>SandraDC</cp:lastModifiedBy>
  <cp:revision>54</cp:revision>
  <dcterms:created xsi:type="dcterms:W3CDTF">2013-02-14T13:45:34Z</dcterms:created>
  <dcterms:modified xsi:type="dcterms:W3CDTF">2015-03-05T12:42:29Z</dcterms:modified>
</cp:coreProperties>
</file>