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3C2B"/>
    <a:srgbClr val="003300"/>
    <a:srgbClr val="FFFF99"/>
    <a:srgbClr val="1C230F"/>
    <a:srgbClr val="FFCC66"/>
    <a:srgbClr val="CC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2112" y="-28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69E5A-8DF3-46AD-ACF5-246AE05ADABE}" type="datetimeFigureOut">
              <a:rPr lang="es-AR" smtClean="0"/>
              <a:t>30/10/2015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2C8C-B3D6-4BE3-9AF1-5D7E0828ADCC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69E5A-8DF3-46AD-ACF5-246AE05ADABE}" type="datetimeFigureOut">
              <a:rPr lang="es-AR" smtClean="0"/>
              <a:t>30/10/2015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2C8C-B3D6-4BE3-9AF1-5D7E0828ADCC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69E5A-8DF3-46AD-ACF5-246AE05ADABE}" type="datetimeFigureOut">
              <a:rPr lang="es-AR" smtClean="0"/>
              <a:t>30/10/2015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2C8C-B3D6-4BE3-9AF1-5D7E0828ADCC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69E5A-8DF3-46AD-ACF5-246AE05ADABE}" type="datetimeFigureOut">
              <a:rPr lang="es-AR" smtClean="0"/>
              <a:t>30/10/2015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2C8C-B3D6-4BE3-9AF1-5D7E0828ADCC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69E5A-8DF3-46AD-ACF5-246AE05ADABE}" type="datetimeFigureOut">
              <a:rPr lang="es-AR" smtClean="0"/>
              <a:t>30/10/2015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2C8C-B3D6-4BE3-9AF1-5D7E0828ADCC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69E5A-8DF3-46AD-ACF5-246AE05ADABE}" type="datetimeFigureOut">
              <a:rPr lang="es-AR" smtClean="0"/>
              <a:t>30/10/2015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2C8C-B3D6-4BE3-9AF1-5D7E0828ADCC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69E5A-8DF3-46AD-ACF5-246AE05ADABE}" type="datetimeFigureOut">
              <a:rPr lang="es-AR" smtClean="0"/>
              <a:t>30/10/2015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2C8C-B3D6-4BE3-9AF1-5D7E0828ADCC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69E5A-8DF3-46AD-ACF5-246AE05ADABE}" type="datetimeFigureOut">
              <a:rPr lang="es-AR" smtClean="0"/>
              <a:t>30/10/2015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2C8C-B3D6-4BE3-9AF1-5D7E0828ADCC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69E5A-8DF3-46AD-ACF5-246AE05ADABE}" type="datetimeFigureOut">
              <a:rPr lang="es-AR" smtClean="0"/>
              <a:t>30/10/2015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2C8C-B3D6-4BE3-9AF1-5D7E0828ADCC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69E5A-8DF3-46AD-ACF5-246AE05ADABE}" type="datetimeFigureOut">
              <a:rPr lang="es-AR" smtClean="0"/>
              <a:t>30/10/2015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2C8C-B3D6-4BE3-9AF1-5D7E0828ADCC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69E5A-8DF3-46AD-ACF5-246AE05ADABE}" type="datetimeFigureOut">
              <a:rPr lang="es-AR" smtClean="0"/>
              <a:t>30/10/2015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C2C8C-B3D6-4BE3-9AF1-5D7E0828ADCC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7000"/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69E5A-8DF3-46AD-ACF5-246AE05ADABE}" type="datetimeFigureOut">
              <a:rPr lang="es-AR" smtClean="0"/>
              <a:t>30/10/2015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C2C8C-B3D6-4BE3-9AF1-5D7E0828ADCC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extension.diq@uns.edu.a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0" y="332656"/>
            <a:ext cx="9906000" cy="1292662"/>
          </a:xfrm>
          <a:prstGeom prst="rect">
            <a:avLst/>
          </a:prstGeom>
          <a:solidFill>
            <a:srgbClr val="203C2B">
              <a:alpha val="63922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AR" sz="2800" b="1" dirty="0" smtClean="0">
                <a:solidFill>
                  <a:srgbClr val="FFCC66"/>
                </a:solidFill>
              </a:rPr>
              <a:t>Curso de Posgrado</a:t>
            </a:r>
          </a:p>
          <a:p>
            <a:pPr algn="ctr"/>
            <a:endParaRPr lang="es-AR" sz="1000" b="1" dirty="0" smtClean="0">
              <a:solidFill>
                <a:srgbClr val="FFCC66"/>
              </a:solidFill>
            </a:endParaRPr>
          </a:p>
          <a:p>
            <a:pPr algn="ctr"/>
            <a:r>
              <a:rPr lang="es-AR" sz="2000" b="1" kern="14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EVALUACION DE LA VIABILIDAD TÉCNICA Y FACTIBILIDAD ECONÓMICA DE BIOPROCESOS MICROBIANOS MEDIANTE ESCALAMIENTO EN PLANTA PILOTO.</a:t>
            </a:r>
            <a:endParaRPr lang="es-AR" sz="2000" b="1" dirty="0">
              <a:solidFill>
                <a:schemeClr val="bg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0" y="2197894"/>
            <a:ext cx="9906000" cy="1231106"/>
          </a:xfrm>
          <a:prstGeom prst="rect">
            <a:avLst/>
          </a:prstGeom>
          <a:solidFill>
            <a:srgbClr val="203C2B">
              <a:alpha val="63922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AR" sz="2400" b="1" dirty="0" smtClean="0">
                <a:solidFill>
                  <a:srgbClr val="FFCC66"/>
                </a:solidFill>
              </a:rPr>
              <a:t>10 al 13 de Noviembre</a:t>
            </a:r>
          </a:p>
          <a:p>
            <a:pPr algn="ctr"/>
            <a:endParaRPr lang="es-AR" sz="1000" b="1" dirty="0" smtClean="0">
              <a:solidFill>
                <a:srgbClr val="FFCC66"/>
              </a:solidFill>
            </a:endParaRPr>
          </a:p>
          <a:p>
            <a:pPr algn="ctr"/>
            <a:r>
              <a:rPr lang="es-AR" sz="2000" b="1" kern="14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j-lt"/>
                <a:cs typeface="Consolas" pitchFamily="49" charset="0"/>
              </a:rPr>
              <a:t>Lugar: PLAPIQUI- Camino de la Carrindanga km 7- Bahía Blanca</a:t>
            </a:r>
          </a:p>
          <a:p>
            <a:pPr algn="ctr"/>
            <a:r>
              <a:rPr lang="es-AR" sz="2000" b="1" kern="14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j-lt"/>
                <a:cs typeface="Consolas" pitchFamily="49" charset="0"/>
              </a:rPr>
              <a:t>Curso Teórico-Práctico </a:t>
            </a:r>
            <a:endParaRPr lang="es-AR" sz="2000" b="1" dirty="0">
              <a:solidFill>
                <a:srgbClr val="FFCC66"/>
              </a:solidFill>
              <a:latin typeface="+mj-lt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3790781"/>
            <a:ext cx="9906000" cy="646331"/>
          </a:xfrm>
          <a:prstGeom prst="rect">
            <a:avLst/>
          </a:prstGeom>
          <a:solidFill>
            <a:srgbClr val="FFFF99">
              <a:alpha val="63922"/>
            </a:srgb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" b="1" dirty="0">
                <a:solidFill>
                  <a:schemeClr val="accent3">
                    <a:lumMod val="50000"/>
                  </a:schemeClr>
                </a:solidFill>
              </a:rPr>
              <a:t>OBJETIVOS: </a:t>
            </a:r>
            <a:r>
              <a:rPr lang="es-ES" b="1" dirty="0" smtClean="0">
                <a:solidFill>
                  <a:srgbClr val="003300"/>
                </a:solidFill>
                <a:latin typeface="+mj-lt"/>
                <a:cs typeface="Consolas" pitchFamily="49" charset="0"/>
              </a:rPr>
              <a:t>capacitar al alumno sobre el diseño, optimización y escalado de </a:t>
            </a:r>
            <a:r>
              <a:rPr lang="es-ES" b="1" dirty="0" err="1" smtClean="0">
                <a:solidFill>
                  <a:srgbClr val="003300"/>
                </a:solidFill>
                <a:latin typeface="+mj-lt"/>
                <a:cs typeface="Consolas" pitchFamily="49" charset="0"/>
              </a:rPr>
              <a:t>bioprocesos</a:t>
            </a:r>
            <a:r>
              <a:rPr lang="es-ES" b="1" dirty="0" smtClean="0">
                <a:solidFill>
                  <a:srgbClr val="003300"/>
                </a:solidFill>
                <a:latin typeface="+mj-lt"/>
                <a:cs typeface="Consolas" pitchFamily="49" charset="0"/>
              </a:rPr>
              <a:t> microbianos para la obtención de biomasa o </a:t>
            </a:r>
            <a:r>
              <a:rPr lang="es-ES" b="1" dirty="0" err="1" smtClean="0">
                <a:solidFill>
                  <a:srgbClr val="003300"/>
                </a:solidFill>
                <a:latin typeface="+mj-lt"/>
                <a:cs typeface="Consolas" pitchFamily="49" charset="0"/>
              </a:rPr>
              <a:t>metabolitos</a:t>
            </a:r>
            <a:r>
              <a:rPr lang="es-ES" b="1" dirty="0" smtClean="0">
                <a:solidFill>
                  <a:srgbClr val="003300"/>
                </a:solidFill>
                <a:latin typeface="+mj-lt"/>
                <a:cs typeface="Consolas" pitchFamily="49" charset="0"/>
              </a:rPr>
              <a:t> específicos de interés industrial.  </a:t>
            </a:r>
            <a:endParaRPr lang="es-AR" b="1" dirty="0" smtClean="0">
              <a:solidFill>
                <a:srgbClr val="003300"/>
              </a:solidFill>
              <a:latin typeface="+mj-lt"/>
              <a:cs typeface="Consolas" pitchFamily="49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0" y="4725144"/>
            <a:ext cx="9906000" cy="923330"/>
          </a:xfrm>
          <a:prstGeom prst="rect">
            <a:avLst/>
          </a:prstGeom>
          <a:solidFill>
            <a:srgbClr val="FFFF99">
              <a:alpha val="63922"/>
            </a:srgbClr>
          </a:solidFill>
        </p:spPr>
        <p:txBody>
          <a:bodyPr wrap="square" rtlCol="0">
            <a:spAutoFit/>
          </a:bodyPr>
          <a:lstStyle/>
          <a:p>
            <a:pPr marL="95250" algn="just"/>
            <a:r>
              <a:rPr lang="es-ES" b="1" dirty="0" smtClean="0">
                <a:solidFill>
                  <a:schemeClr val="accent3">
                    <a:lumMod val="50000"/>
                  </a:schemeClr>
                </a:solidFill>
              </a:rPr>
              <a:t>DESTINATARIOS:  </a:t>
            </a:r>
            <a:r>
              <a:rPr lang="es-ES" b="1" dirty="0" smtClean="0">
                <a:solidFill>
                  <a:srgbClr val="003300"/>
                </a:solidFill>
              </a:rPr>
              <a:t>egresados de las carreras de Bioquímica, Química, Farmacia, Ciencias Naturales, Licenciatura en Genética, Agronomía, Ingeniería Química, Ingeniería Industrial, Ingeniería en Alimentos, Biotecnología.</a:t>
            </a:r>
            <a:endParaRPr lang="es-AR" b="1" dirty="0">
              <a:solidFill>
                <a:srgbClr val="003300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0" y="6073551"/>
            <a:ext cx="9906000" cy="307777"/>
          </a:xfrm>
          <a:prstGeom prst="rect">
            <a:avLst/>
          </a:prstGeom>
          <a:solidFill>
            <a:srgbClr val="FFFF99">
              <a:alpha val="63922"/>
            </a:srgb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AR" sz="1400" b="1" dirty="0" smtClean="0">
                <a:solidFill>
                  <a:srgbClr val="003300"/>
                </a:solidFill>
                <a:latin typeface="+mj-lt"/>
                <a:cs typeface="Consolas" pitchFamily="49" charset="0"/>
              </a:rPr>
              <a:t>INFORMES E </a:t>
            </a:r>
            <a:r>
              <a:rPr lang="es-AR" sz="1400" b="1" dirty="0" err="1" smtClean="0">
                <a:solidFill>
                  <a:srgbClr val="003300"/>
                </a:solidFill>
                <a:latin typeface="+mj-lt"/>
                <a:cs typeface="Consolas" pitchFamily="49" charset="0"/>
              </a:rPr>
              <a:t>INSCRIPCIóN</a:t>
            </a:r>
            <a:r>
              <a:rPr lang="es-AR" sz="1400" b="1" dirty="0" smtClean="0">
                <a:solidFill>
                  <a:srgbClr val="003300"/>
                </a:solidFill>
                <a:latin typeface="+mj-lt"/>
                <a:cs typeface="Consolas" pitchFamily="49" charset="0"/>
              </a:rPr>
              <a:t>: Secretaria de Extensión y Posgrado – </a:t>
            </a:r>
            <a:r>
              <a:rPr lang="es-AR" sz="1400" b="1" dirty="0" smtClean="0">
                <a:solidFill>
                  <a:srgbClr val="003300"/>
                </a:solidFill>
                <a:latin typeface="+mj-lt"/>
                <a:cs typeface="Consolas" pitchFamily="49" charset="0"/>
                <a:hlinkClick r:id="rId2"/>
              </a:rPr>
              <a:t>extension.diq</a:t>
            </a:r>
            <a:r>
              <a:rPr lang="en-US" sz="1400" b="1" dirty="0">
                <a:solidFill>
                  <a:srgbClr val="003300"/>
                </a:solidFill>
                <a:latin typeface="+mj-lt"/>
                <a:cs typeface="Consolas" pitchFamily="49" charset="0"/>
                <a:hlinkClick r:id="rId2"/>
              </a:rPr>
              <a:t>@</a:t>
            </a:r>
            <a:r>
              <a:rPr lang="es-AR" sz="1400" b="1" dirty="0" smtClean="0">
                <a:solidFill>
                  <a:srgbClr val="003300"/>
                </a:solidFill>
                <a:latin typeface="+mj-lt"/>
                <a:cs typeface="Consolas" pitchFamily="49" charset="0"/>
                <a:hlinkClick r:id="rId2"/>
              </a:rPr>
              <a:t>uns.edu.ar</a:t>
            </a:r>
            <a:r>
              <a:rPr lang="es-AR" sz="1400" b="1" dirty="0" smtClean="0">
                <a:solidFill>
                  <a:srgbClr val="003300"/>
                </a:solidFill>
                <a:latin typeface="+mj-lt"/>
                <a:cs typeface="Consolas" pitchFamily="49" charset="0"/>
              </a:rPr>
              <a:t> o npascual@plapiqui.edu.ar</a:t>
            </a:r>
            <a:endParaRPr lang="es-AR" sz="1400" b="1" dirty="0" smtClean="0">
              <a:solidFill>
                <a:srgbClr val="003300"/>
              </a:solidFill>
              <a:latin typeface="+mj-lt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114</Words>
  <Application>Microsoft Office PowerPoint</Application>
  <PresentationFormat>A4 (210 x 297 mm)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al 13 de Noviembre 2015</dc:title>
  <dc:creator>diq</dc:creator>
  <cp:lastModifiedBy>diq</cp:lastModifiedBy>
  <cp:revision>4</cp:revision>
  <dcterms:created xsi:type="dcterms:W3CDTF">2015-10-30T15:02:44Z</dcterms:created>
  <dcterms:modified xsi:type="dcterms:W3CDTF">2015-10-30T15:32:31Z</dcterms:modified>
</cp:coreProperties>
</file>